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62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1" y="2206952"/>
            <a:ext cx="7147931" cy="184785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208476"/>
            <a:ext cx="1190348" cy="1844802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2352494"/>
            <a:ext cx="910224" cy="1556766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4" y="2291716"/>
            <a:ext cx="6947845" cy="168401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3468951"/>
            <a:ext cx="762000" cy="3429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3419458"/>
            <a:ext cx="6755166" cy="4982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2354580"/>
            <a:ext cx="6760868" cy="155829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3486150"/>
            <a:ext cx="6553200" cy="3429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2420275"/>
            <a:ext cx="6629400" cy="9144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171450"/>
            <a:ext cx="1859280" cy="4591976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6" y="263557"/>
            <a:ext cx="1672235" cy="4407763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8" y="296571"/>
            <a:ext cx="1485531" cy="43417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85750"/>
            <a:ext cx="6172200" cy="43434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2/22/16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209800"/>
            <a:ext cx="8265160" cy="184785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2286001"/>
            <a:ext cx="8033800" cy="168401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2400300"/>
            <a:ext cx="7696200" cy="97155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3406141"/>
            <a:ext cx="7818120" cy="4982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455633"/>
            <a:ext cx="7696200" cy="3928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8" y="2343150"/>
            <a:ext cx="7817599" cy="155829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06280"/>
            <a:ext cx="8260672" cy="7795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289303"/>
            <a:ext cx="4038600" cy="330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9303"/>
            <a:ext cx="4038600" cy="330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06280"/>
            <a:ext cx="8260672" cy="77957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291828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1828800"/>
            <a:ext cx="4040188" cy="2765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91828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28800"/>
            <a:ext cx="4041775" cy="2765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14350"/>
            <a:ext cx="4572000" cy="39433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129284"/>
            <a:ext cx="2716566" cy="264261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231854"/>
            <a:ext cx="2483254" cy="2425746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228850"/>
            <a:ext cx="2298634" cy="131445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300734"/>
            <a:ext cx="2298634" cy="893715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66078"/>
            <a:ext cx="7772400" cy="3248673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2/22/16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3714750"/>
            <a:ext cx="7772400" cy="10287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2000" y="3771900"/>
            <a:ext cx="7600765" cy="902193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4229100"/>
            <a:ext cx="7328514" cy="338772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3806190"/>
            <a:ext cx="7946136" cy="82296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4242418"/>
            <a:ext cx="7244736" cy="30128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29051"/>
            <a:ext cx="7328514" cy="392282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14451"/>
            <a:ext cx="8229600" cy="3280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08625"/>
            <a:ext cx="8595360" cy="99441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279647"/>
            <a:ext cx="8380520" cy="83894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306280"/>
            <a:ext cx="8260672" cy="779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Cause and Effect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322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Cause and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628" y="1580537"/>
            <a:ext cx="8538172" cy="3838996"/>
          </a:xfrm>
        </p:spPr>
        <p:txBody>
          <a:bodyPr>
            <a:noAutofit/>
          </a:bodyPr>
          <a:lstStyle/>
          <a:p>
            <a:r>
              <a:rPr lang="en-US" sz="2400" dirty="0"/>
              <a:t>A </a:t>
            </a:r>
            <a:r>
              <a:rPr lang="en-US" sz="2400" b="1" i="1" dirty="0">
                <a:solidFill>
                  <a:srgbClr val="FF0000"/>
                </a:solidFill>
              </a:rPr>
              <a:t>cause </a:t>
            </a:r>
            <a:r>
              <a:rPr lang="en-US" sz="2400" dirty="0">
                <a:solidFill>
                  <a:schemeClr val="tx1"/>
                </a:solidFill>
              </a:rPr>
              <a:t>i</a:t>
            </a:r>
            <a:r>
              <a:rPr lang="en-US" sz="2400" dirty="0"/>
              <a:t>s something that makes something else happen. </a:t>
            </a:r>
            <a:r>
              <a:rPr lang="en-US" sz="2400" u="sng" dirty="0"/>
              <a:t>Out of two events, it is the event that happens first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u="sng" dirty="0" smtClean="0"/>
              <a:t>To </a:t>
            </a:r>
            <a:r>
              <a:rPr lang="en-US" sz="2400" u="sng" dirty="0"/>
              <a:t>determine the cause</a:t>
            </a:r>
            <a:r>
              <a:rPr lang="en-US" sz="2400" dirty="0"/>
              <a:t>, ask the question </a:t>
            </a:r>
            <a:r>
              <a:rPr lang="en-US" sz="2400" b="1" dirty="0"/>
              <a:t>"Why did it happen?</a:t>
            </a:r>
            <a:r>
              <a:rPr lang="en-US" sz="2400" dirty="0"/>
              <a:t>" </a:t>
            </a:r>
          </a:p>
          <a:p>
            <a:r>
              <a:rPr lang="en-US" sz="2400" dirty="0"/>
              <a:t>An </a:t>
            </a:r>
            <a:r>
              <a:rPr lang="en-US" sz="2400" b="1" i="1" dirty="0">
                <a:solidFill>
                  <a:srgbClr val="FF0000"/>
                </a:solidFill>
              </a:rPr>
              <a:t>effect </a:t>
            </a:r>
            <a:r>
              <a:rPr lang="en-US" sz="2400" dirty="0"/>
              <a:t>is what happens </a:t>
            </a:r>
            <a:r>
              <a:rPr lang="en-US" sz="2400" u="sng" dirty="0"/>
              <a:t>as a result </a:t>
            </a:r>
            <a:r>
              <a:rPr lang="en-US" sz="2400" dirty="0"/>
              <a:t>of the cause. Of two related events, it’s the one that happens second or last. </a:t>
            </a:r>
            <a:r>
              <a:rPr lang="en-US" sz="2400" u="sng" dirty="0"/>
              <a:t>To determine the effect</a:t>
            </a:r>
            <a:r>
              <a:rPr lang="en-US" sz="2400" dirty="0"/>
              <a:t>, ask the question </a:t>
            </a:r>
            <a:r>
              <a:rPr lang="en-US" sz="2400" b="1" dirty="0"/>
              <a:t>"What happened?</a:t>
            </a:r>
            <a:r>
              <a:rPr lang="en-US" sz="2400" dirty="0"/>
              <a:t>"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2106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Try these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000" b="1" dirty="0"/>
              <a:t>The team won the competition because they practiced very hard. </a:t>
            </a:r>
            <a:endParaRPr lang="en-US" sz="4000" b="1" dirty="0" smtClean="0"/>
          </a:p>
          <a:p>
            <a:r>
              <a:rPr lang="en-US" sz="4000" b="1" dirty="0" smtClean="0"/>
              <a:t>Since </a:t>
            </a:r>
            <a:r>
              <a:rPr lang="en-US" sz="4000" b="1" dirty="0"/>
              <a:t>the gate was left open, the dog got out</a:t>
            </a:r>
            <a:r>
              <a:rPr lang="en-US" sz="4000" b="1" dirty="0" smtClean="0"/>
              <a:t>.</a:t>
            </a:r>
          </a:p>
          <a:p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Amber could not see the board so she got glasses.</a:t>
            </a:r>
            <a:br>
              <a:rPr lang="en-US" sz="4000" b="1" dirty="0"/>
            </a:br>
            <a:endParaRPr lang="en-US" sz="4000" b="1" dirty="0" smtClean="0"/>
          </a:p>
          <a:p>
            <a:r>
              <a:rPr lang="en-US" sz="4000" b="1" dirty="0" smtClean="0"/>
              <a:t>There </a:t>
            </a:r>
            <a:r>
              <a:rPr lang="en-US" sz="4000" b="1" dirty="0"/>
              <a:t>was ice on the step and Sam slipped. </a:t>
            </a:r>
          </a:p>
          <a:p>
            <a:r>
              <a:rPr lang="en-US" sz="4000" b="1" dirty="0"/>
              <a:t>The class was being too noisy so they could not play outside today.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2468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400" b="1" dirty="0" smtClean="0"/>
              <a:t>Due to				So</a:t>
            </a:r>
          </a:p>
          <a:p>
            <a:pPr marL="114300" indent="0">
              <a:buNone/>
            </a:pPr>
            <a:r>
              <a:rPr lang="en-US" sz="3400" b="1" dirty="0" smtClean="0"/>
              <a:t>Since				Then</a:t>
            </a:r>
          </a:p>
          <a:p>
            <a:pPr marL="114300" indent="0">
              <a:buNone/>
            </a:pPr>
            <a:r>
              <a:rPr lang="en-US" sz="3400" b="1" dirty="0" smtClean="0"/>
              <a:t>Because			Leads to</a:t>
            </a:r>
          </a:p>
          <a:p>
            <a:pPr marL="114300" indent="0">
              <a:buNone/>
            </a:pPr>
            <a:r>
              <a:rPr lang="en-US" sz="3400" b="1" dirty="0" smtClean="0"/>
              <a:t>As a result of		Consequently</a:t>
            </a:r>
            <a:endParaRPr lang="en-US" sz="3400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Words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18444" y="3444760"/>
            <a:ext cx="1846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896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 and Effect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Dad doesn’t like Mom’s spaghetti; as a result, Dad cooks for himself.</a:t>
            </a:r>
            <a:br>
              <a:rPr lang="en-US" dirty="0"/>
            </a:br>
            <a:r>
              <a:rPr lang="en-US" dirty="0"/>
              <a:t>The coffee was too hot when I took a sip; therefore, I burned my tongue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Timmy was tired because he said he stayed up too late.</a:t>
            </a:r>
            <a:br>
              <a:rPr lang="en-US" dirty="0"/>
            </a:br>
            <a:r>
              <a:rPr lang="en-US" dirty="0"/>
              <a:t>Since Donovan got home late, he missed his favorite TV program.</a:t>
            </a:r>
            <a:br>
              <a:rPr lang="en-US" dirty="0"/>
            </a:br>
            <a:r>
              <a:rPr lang="en-US" dirty="0"/>
              <a:t>It was snowing outside, so school was cancelled.</a:t>
            </a:r>
            <a:br>
              <a:rPr lang="en-US" dirty="0"/>
            </a:br>
            <a:r>
              <a:rPr lang="en-US" dirty="0"/>
              <a:t>If the rain continues to fall, then our garage will fill with water.</a:t>
            </a:r>
            <a:br>
              <a:rPr lang="en-US" dirty="0"/>
            </a:br>
            <a:r>
              <a:rPr lang="en-US" dirty="0"/>
              <a:t>As a result of winning the race, Maria will compete again next weekend.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2043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22</TotalTime>
  <Words>131</Words>
  <Application>Microsoft Macintosh PowerPoint</Application>
  <PresentationFormat>On-screen Show (16:9)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Cause and Effect</vt:lpstr>
      <vt:lpstr>Cause and Effect</vt:lpstr>
      <vt:lpstr>Try these</vt:lpstr>
      <vt:lpstr>Signal Words </vt:lpstr>
      <vt:lpstr>Cause and Effect PRACTICE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 and Effect</dc:title>
  <dc:creator>Wendy Heffler</dc:creator>
  <cp:lastModifiedBy>Wendy Heffler</cp:lastModifiedBy>
  <cp:revision>4</cp:revision>
  <dcterms:created xsi:type="dcterms:W3CDTF">2016-02-21T20:11:23Z</dcterms:created>
  <dcterms:modified xsi:type="dcterms:W3CDTF">2016-02-23T02:57:55Z</dcterms:modified>
</cp:coreProperties>
</file>